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87" r:id="rId3"/>
    <p:sldId id="307" r:id="rId4"/>
    <p:sldId id="386" r:id="rId5"/>
    <p:sldId id="391" r:id="rId6"/>
    <p:sldId id="390" r:id="rId7"/>
    <p:sldId id="389" r:id="rId8"/>
    <p:sldId id="392" r:id="rId9"/>
    <p:sldId id="393" r:id="rId10"/>
    <p:sldId id="384" r:id="rId11"/>
    <p:sldId id="395" r:id="rId12"/>
    <p:sldId id="394" r:id="rId13"/>
    <p:sldId id="3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ers, Samuel - (sammyers)" initials="MS-(" lastIdx="1" clrIdx="0">
    <p:extLst>
      <p:ext uri="{19B8F6BF-5375-455C-9EA6-DF929625EA0E}">
        <p15:presenceInfo xmlns:p15="http://schemas.microsoft.com/office/powerpoint/2012/main" userId="Myers, Samuel - (sammyers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AADC"/>
    <a:srgbClr val="000000"/>
    <a:srgbClr val="00FF01"/>
    <a:srgbClr val="B4C7E7"/>
    <a:srgbClr val="CD357E"/>
    <a:srgbClr val="04FBFB"/>
    <a:srgbClr val="02FEFF"/>
    <a:srgbClr val="FFD602"/>
    <a:srgbClr val="4669E4"/>
    <a:srgbClr val="FFD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008" autoAdjust="0"/>
  </p:normalViewPr>
  <p:slideViewPr>
    <p:cSldViewPr snapToGrid="0">
      <p:cViewPr varScale="1">
        <p:scale>
          <a:sx n="98" d="100"/>
          <a:sy n="98" d="100"/>
        </p:scale>
        <p:origin x="99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E45AFF-6DAE-4D2E-8E21-46F23D689C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Constraining Theories of Planetary Formation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F231B-C6A3-4415-8BA6-B940669113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4C6B1-8804-436B-B864-F3E074A04180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305DD-DA76-4834-B381-1946051F21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Samuel A. Myers - University of Idaho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84DD8-FDD4-409C-B9C3-745B8EC2FC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D776B-04DB-4A68-B142-1DB60A1CC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658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Constraining Theories of Planetary Formation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DC1A4-5135-4AFC-90E3-B5955F34CFC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Samuel A. Myers - University of Idaho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B34CC-3923-4351-B161-704ED1BFA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001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Why policy is something we all should care about</a:t>
            </a:r>
          </a:p>
          <a:p>
            <a:pPr marL="228600" indent="-228600">
              <a:buAutoNum type="arabicPeriod"/>
            </a:pPr>
            <a:r>
              <a:rPr lang="en-US" dirty="0"/>
              <a:t>There are ways to get involved in science policy</a:t>
            </a:r>
          </a:p>
        </p:txBody>
      </p:sp>
    </p:spTree>
    <p:extLst>
      <p:ext uri="{BB962C8B-B14F-4D97-AF65-F5344CB8AC3E}">
        <p14:creationId xmlns:p14="http://schemas.microsoft.com/office/powerpoint/2010/main" val="4235769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483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Founding document of modern science policy</a:t>
            </a:r>
          </a:p>
        </p:txBody>
      </p:sp>
    </p:spTree>
    <p:extLst>
      <p:ext uri="{BB962C8B-B14F-4D97-AF65-F5344CB8AC3E}">
        <p14:creationId xmlns:p14="http://schemas.microsoft.com/office/powerpoint/2010/main" val="1836890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NSF Broader Impacts that overlap with science policy involvement</a:t>
            </a:r>
          </a:p>
        </p:txBody>
      </p:sp>
    </p:spTree>
    <p:extLst>
      <p:ext uri="{BB962C8B-B14F-4D97-AF65-F5344CB8AC3E}">
        <p14:creationId xmlns:p14="http://schemas.microsoft.com/office/powerpoint/2010/main" val="2310587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Members of Congress that represent </a:t>
            </a:r>
            <a:r>
              <a:rPr lang="en-US"/>
              <a:t>LPLs district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828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Science for Policy: Using science to advance public policy</a:t>
            </a:r>
          </a:p>
          <a:p>
            <a:r>
              <a:rPr lang="en-US" dirty="0"/>
              <a:t>Policy for Science: Using policy to advance science</a:t>
            </a:r>
          </a:p>
        </p:txBody>
      </p:sp>
    </p:spTree>
    <p:extLst>
      <p:ext uri="{BB962C8B-B14F-4D97-AF65-F5344CB8AC3E}">
        <p14:creationId xmlns:p14="http://schemas.microsoft.com/office/powerpoint/2010/main" val="3672711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Ways policy affects us as planetary scientists</a:t>
            </a:r>
          </a:p>
        </p:txBody>
      </p:sp>
    </p:spTree>
    <p:extLst>
      <p:ext uri="{BB962C8B-B14F-4D97-AF65-F5344CB8AC3E}">
        <p14:creationId xmlns:p14="http://schemas.microsoft.com/office/powerpoint/2010/main" val="2081715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73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738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Meetings are friendly, conversational, and informal</a:t>
            </a:r>
          </a:p>
          <a:p>
            <a:r>
              <a:rPr lang="en-US" dirty="0"/>
              <a:t>Ask them to do something specific, like sign a letter or vote for a bill</a:t>
            </a:r>
          </a:p>
          <a:p>
            <a:r>
              <a:rPr lang="en-US" dirty="0"/>
              <a:t>Do research on what the member cares about and align your message to their interests</a:t>
            </a:r>
          </a:p>
          <a:p>
            <a:r>
              <a:rPr lang="en-US" dirty="0"/>
              <a:t>Make it clear you represent yourself, not your institution or NASA mission</a:t>
            </a:r>
          </a:p>
        </p:txBody>
      </p:sp>
    </p:spTree>
    <p:extLst>
      <p:ext uri="{BB962C8B-B14F-4D97-AF65-F5344CB8AC3E}">
        <p14:creationId xmlns:p14="http://schemas.microsoft.com/office/powerpoint/2010/main" val="2738088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556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964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561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C31D6-ABB2-42DE-8335-D85B5418F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51361-E164-4FE7-A88A-6E32030E7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14893-388D-4655-BFB8-CB5D5AAE5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46A8C-1461-4649-A179-753F9D86062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81CF9-6291-408B-8645-F2F99E712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676A9-0AF2-4735-9744-468699DD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B208-9FD1-4352-824D-7F04DBCA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C8379-2B09-4E35-A577-1A9B696CD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6C3B9-18D3-4277-A313-4A645E9EB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A89A6-53F6-4871-B11A-8846A575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46A8C-1461-4649-A179-753F9D86062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E1FA7-080B-4F16-9B09-F5E88B22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76152-BC91-4ACB-94D4-A4E671BC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B208-9FD1-4352-824D-7F04DBCA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8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E8231A-5F55-4BC0-B0C9-9D7298ABB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F86473-7E33-44DA-95C1-495175968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45FC3-BC31-46A0-B36B-9FAB890B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46A8C-1461-4649-A179-753F9D86062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6BF9A-E1E3-40FF-9CF7-0624D9119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584E4-BAA0-4C28-B11F-B01E9913F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B208-9FD1-4352-824D-7F04DBCA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5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E421-179A-43B3-9DFB-DC35903F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BB319-790A-4E12-A75F-7C2264AF5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9C6F0-48DD-4EB8-9042-B03BD7FDB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46A8C-1461-4649-A179-753F9D86062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60AA6-746B-4468-81B6-0AB4AFA9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78380-DDB3-4F69-914C-F93D0D387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B208-9FD1-4352-824D-7F04DBCA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4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7A9CF-3A76-4834-B235-ABDDC0C16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32A13-B9EF-4873-AE80-4C271F9E4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3FD07-15A1-46EE-98D9-3237DB6B0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46A8C-1461-4649-A179-753F9D86062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4542E-9913-4C46-A9C3-A8C02DCE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A8A01-7487-4B91-B175-1649ECF11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B208-9FD1-4352-824D-7F04DBCA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60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95C3-D906-4F61-A0D4-19501E0F0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49AED-722A-4DB0-8D94-A8762DD84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D618D-FBBA-4F5B-986C-18580E9F6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D7985-D078-4BD1-8437-0158816EB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46A8C-1461-4649-A179-753F9D86062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0494D-1EDA-4D1A-BCC9-063719FE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A4A32-22C7-4395-9A1D-6D00C2DE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B208-9FD1-4352-824D-7F04DBCA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1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72BAF-3BC9-4418-9045-5D8227959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3B202-D797-4F13-8B7C-E00FE46A0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4AB46-A60C-4C46-9CD1-64E42FAA3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6C7B63-5E83-4A76-A24E-ACF604CDDC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D9200C-A471-4961-995E-0A226509C6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8C3745-2BCF-4C1D-9E5F-49F06BA07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46A8C-1461-4649-A179-753F9D86062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D3348A-EFE8-46CD-8E34-A215F2278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230642-3C2E-4FDB-A99A-0A7E602AF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B208-9FD1-4352-824D-7F04DBCA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99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FE8F5-3F43-4B04-A7F5-ACA5D2D1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51AE6-4361-4574-BA6B-7320FB53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46A8C-1461-4649-A179-753F9D86062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32CB2-65B8-4DD0-8657-A5B7505A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DEDFE-E621-4E80-8EA1-ADB7B77A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B208-9FD1-4352-824D-7F04DBCA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21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1D6F4B-5C30-4E91-A539-28EEC99AC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46A8C-1461-4649-A179-753F9D86062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D108D8-B986-44D3-A094-6F850100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FDF1A-73EC-4D3F-A05D-14C559E1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B208-9FD1-4352-824D-7F04DBCA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0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E8CEB-C956-48A2-89BC-CADBADBF9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753E8-D964-47D5-B110-CB825FD02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23D3F-F8D7-461E-8DFF-0B1B1B79C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7481F-0EB6-4FDC-A56D-44A80EEBF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46A8C-1461-4649-A179-753F9D86062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0B008-C324-4060-A090-DD45B3C9E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20027-D42F-41F9-9164-ACB652D37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B208-9FD1-4352-824D-7F04DBCA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90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23D9-B10E-48C7-9F0F-BC161CAE1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0F830E-3527-4355-B94B-90AD10ABD9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94A8F-3AB5-4A0E-B56E-DC0F91E0B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B1FB3-841E-4822-86E4-01B855D2F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46A8C-1461-4649-A179-753F9D86062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96720-58BD-4AA1-9349-6CD8E3EC4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B18D9-EC7B-4379-86E6-96B175CB4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B208-9FD1-4352-824D-7F04DBCA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3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50000"/>
                <a:lumOff val="50000"/>
              </a:schemeClr>
            </a:gs>
            <a:gs pos="23000">
              <a:schemeClr val="bg2">
                <a:lumMod val="25000"/>
              </a:schemeClr>
            </a:gs>
            <a:gs pos="52000">
              <a:schemeClr val="bg2">
                <a:lumMod val="50000"/>
              </a:schemeClr>
            </a:gs>
            <a:gs pos="72000">
              <a:schemeClr val="bg2">
                <a:lumMod val="25000"/>
              </a:schemeClr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8A0D67-A234-4AC5-A6D1-32194C5C5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BEA87-985F-45B5-89FB-7C34E1659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168EA-C38E-413A-BA46-36AF1E5D2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46A8C-1461-4649-A179-753F9D86062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0027A-EA3C-4EAF-BE4F-F47436EC5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346F2-1385-4DAE-B352-FC16F4F9C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6B208-9FD1-4352-824D-7F04DBCA3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aas.org/programs/science-technology-policy-fellowships" TargetMode="External"/><Relationship Id="rId3" Type="http://schemas.openxmlformats.org/officeDocument/2006/relationships/hyperlink" Target="https://www.congress.gov/members/find-your-member" TargetMode="External"/><Relationship Id="rId7" Type="http://schemas.openxmlformats.org/officeDocument/2006/relationships/hyperlink" Target="https://policy.arizona.edu/ethics-and-conduct/political-activity-and-lobbying-policy-interim#polic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cr.arizona.edu/federal" TargetMode="External"/><Relationship Id="rId5" Type="http://schemas.openxmlformats.org/officeDocument/2006/relationships/hyperlink" Target="https://dps.aas.org/leadership/frs" TargetMode="External"/><Relationship Id="rId10" Type="http://schemas.openxmlformats.org/officeDocument/2006/relationships/hyperlink" Target="https://ce.arizona.edu/classes/science-policy-and-diplomacy" TargetMode="External"/><Relationship Id="rId4" Type="http://schemas.openxmlformats.org/officeDocument/2006/relationships/hyperlink" Target="https://aas.org/advocacy/get-involved" TargetMode="External"/><Relationship Id="rId9" Type="http://schemas.openxmlformats.org/officeDocument/2006/relationships/hyperlink" Target="https://www.agu.org/Share-and-Advocate/Share/Policymakers/Opportunitie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gress.gov/members/find-your-memb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ongress.gov/members/find-your-member" TargetMode="External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1F0EE-CF80-4CBF-B834-CF13810F2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543" y="216747"/>
            <a:ext cx="7818537" cy="1903939"/>
          </a:xfrm>
        </p:spPr>
        <p:txBody>
          <a:bodyPr>
            <a:no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Eras Medium ITC" panose="020B0602030504020804" pitchFamily="34" charset="0"/>
                <a:cs typeface="Aharoni" panose="020B0604020202020204" pitchFamily="2" charset="-79"/>
              </a:rPr>
              <a:t>Exploring the Endless Frontier: </a:t>
            </a:r>
            <a:r>
              <a:rPr lang="en-US" sz="3600" dirty="0">
                <a:solidFill>
                  <a:schemeClr val="bg1"/>
                </a:solidFill>
                <a:latin typeface="Eras Medium ITC" panose="020B0602030504020804" pitchFamily="34" charset="0"/>
                <a:cs typeface="Aharoni" panose="020B0604020202020204" pitchFamily="2" charset="-79"/>
              </a:rPr>
              <a:t>Science Policy for the Planetary Scientist</a:t>
            </a:r>
            <a:endParaRPr lang="en-US" sz="4400" dirty="0">
              <a:solidFill>
                <a:schemeClr val="bg1"/>
              </a:solidFill>
              <a:latin typeface="Eras Medium ITC" panose="020B0602030504020804" pitchFamily="34" charset="0"/>
              <a:cs typeface="Aharoni" panose="020B0604020202020204" pitchFamily="2" charset="-79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F8829D-67E4-460E-BB1D-DE0CED05A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837" y="4141258"/>
            <a:ext cx="4564309" cy="2282488"/>
          </a:xfrm>
        </p:spPr>
        <p:txBody>
          <a:bodyPr anchor="ctr">
            <a:normAutofit fontScale="62500" lnSpcReduction="20000"/>
          </a:bodyPr>
          <a:lstStyle/>
          <a:p>
            <a:pPr algn="l"/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Eras Medium ITC" panose="020B0602030504020804" pitchFamily="34" charset="0"/>
              </a:rPr>
              <a:t>Sam Myers</a:t>
            </a:r>
          </a:p>
          <a:p>
            <a:pPr algn="l"/>
            <a:endParaRPr lang="en-US" sz="4000" baseline="30000" dirty="0">
              <a:solidFill>
                <a:schemeClr val="bg1">
                  <a:lumMod val="75000"/>
                </a:schemeClr>
              </a:solidFill>
              <a:latin typeface="Eras Medium ITC" panose="020B0602030504020804" pitchFamily="34" charset="0"/>
            </a:endParaRPr>
          </a:p>
          <a:p>
            <a:pPr algn="l"/>
            <a:r>
              <a:rPr lang="en-US" sz="4000" baseline="30000" dirty="0">
                <a:solidFill>
                  <a:schemeClr val="bg1">
                    <a:lumMod val="75000"/>
                  </a:schemeClr>
                </a:solidFill>
                <a:latin typeface="Eras Medium ITC" panose="020B0602030504020804" pitchFamily="34" charset="0"/>
              </a:rPr>
              <a:t>Ph.D. Candidate, LPL, University of Arizona</a:t>
            </a:r>
          </a:p>
          <a:p>
            <a:pPr algn="l"/>
            <a:r>
              <a:rPr lang="en-US" sz="4000" baseline="30000" dirty="0">
                <a:solidFill>
                  <a:schemeClr val="bg1">
                    <a:lumMod val="75000"/>
                  </a:schemeClr>
                </a:solidFill>
                <a:latin typeface="Eras Medium ITC" panose="020B0602030504020804" pitchFamily="34" charset="0"/>
              </a:rPr>
              <a:t>LPLC Invited Graduate Speaker</a:t>
            </a:r>
          </a:p>
          <a:p>
            <a:pPr algn="l"/>
            <a:endParaRPr lang="en-US" sz="4000" baseline="30000" dirty="0">
              <a:solidFill>
                <a:schemeClr val="bg1">
                  <a:lumMod val="75000"/>
                </a:schemeClr>
              </a:solidFill>
              <a:latin typeface="Eras Medium ITC" panose="020B0602030504020804" pitchFamily="34" charset="0"/>
            </a:endParaRPr>
          </a:p>
          <a:p>
            <a:pPr algn="l"/>
            <a:r>
              <a:rPr lang="en-US" sz="4000" baseline="30000" dirty="0">
                <a:solidFill>
                  <a:schemeClr val="bg1">
                    <a:lumMod val="75000"/>
                  </a:schemeClr>
                </a:solidFill>
                <a:latin typeface="Eras Medium ITC" panose="020B0602030504020804" pitchFamily="34" charset="0"/>
              </a:rPr>
              <a:t>August 18/19, 2023</a:t>
            </a:r>
            <a:endParaRPr lang="en-US" sz="4000" dirty="0">
              <a:solidFill>
                <a:schemeClr val="bg1">
                  <a:lumMod val="75000"/>
                </a:schemeClr>
              </a:solidFill>
              <a:latin typeface="Eras Medium ITC" panose="020B06020305040208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A877D9-DE30-44C0-92A2-3E450C3C8755}"/>
              </a:ext>
            </a:extLst>
          </p:cNvPr>
          <p:cNvSpPr txBox="1">
            <a:spLocks/>
          </p:cNvSpPr>
          <p:nvPr/>
        </p:nvSpPr>
        <p:spPr>
          <a:xfrm>
            <a:off x="8703733" y="6423746"/>
            <a:ext cx="3488267" cy="4342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  <a:cs typeface="Aharoni" panose="020B0604020202020204" pitchFamily="2" charset="-79"/>
              </a:rPr>
              <a:t>Image Credit: Unknown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Eras Medium ITC" panose="020B0602030504020804" pitchFamily="34" charset="0"/>
                <a:cs typeface="Aharoni" panose="020B0604020202020204" pitchFamily="2" charset="-79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171552-8C65-3B9C-54BA-DCF85901C075}"/>
              </a:ext>
            </a:extLst>
          </p:cNvPr>
          <p:cNvSpPr/>
          <p:nvPr/>
        </p:nvSpPr>
        <p:spPr>
          <a:xfrm>
            <a:off x="7010400" y="1110827"/>
            <a:ext cx="318347" cy="27770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75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41E70-309F-4A79-9C41-D4C50458493E}"/>
              </a:ext>
            </a:extLst>
          </p:cNvPr>
          <p:cNvSpPr txBox="1"/>
          <p:nvPr/>
        </p:nvSpPr>
        <p:spPr>
          <a:xfrm>
            <a:off x="1183597" y="0"/>
            <a:ext cx="982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FAADC"/>
                </a:solidFill>
                <a:latin typeface="Eras Medium ITC" panose="020B0602030504020804" pitchFamily="34" charset="0"/>
              </a:rPr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A7C7A-D1FD-4B3B-B6F8-39A7C369364D}"/>
              </a:ext>
            </a:extLst>
          </p:cNvPr>
          <p:cNvSpPr txBox="1"/>
          <p:nvPr/>
        </p:nvSpPr>
        <p:spPr>
          <a:xfrm>
            <a:off x="11846560" y="6456402"/>
            <a:ext cx="45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81DDA-3DB5-4380-AE9C-E985903CCBA4}"/>
              </a:ext>
            </a:extLst>
          </p:cNvPr>
          <p:cNvSpPr txBox="1"/>
          <p:nvPr/>
        </p:nvSpPr>
        <p:spPr>
          <a:xfrm>
            <a:off x="0" y="6456402"/>
            <a:ext cx="474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Sam Myers – University of Arizona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714FEC-0C98-42A7-B676-9413EE89401E}"/>
              </a:ext>
            </a:extLst>
          </p:cNvPr>
          <p:cNvSpPr txBox="1"/>
          <p:nvPr/>
        </p:nvSpPr>
        <p:spPr>
          <a:xfrm>
            <a:off x="3423377" y="567056"/>
            <a:ext cx="5180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Eras Medium ITC" panose="020B0602030504020804" pitchFamily="34" charset="0"/>
              </a:rPr>
              <a:t>Your voice can matter!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Eras Medium ITC" panose="020B0602030504020804" pitchFamily="34" charset="0"/>
              </a:rPr>
              <a:t>There are lots of ways to get involved!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BC490A-4677-EEE1-F17B-71BFE87DEFB1}"/>
              </a:ext>
            </a:extLst>
          </p:cNvPr>
          <p:cNvSpPr txBox="1"/>
          <p:nvPr/>
        </p:nvSpPr>
        <p:spPr>
          <a:xfrm>
            <a:off x="8437922" y="6438363"/>
            <a:ext cx="257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sammyers@arizona.edu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DA6F41-E4DF-0F3A-D0F0-E009E4D5AD31}"/>
              </a:ext>
            </a:extLst>
          </p:cNvPr>
          <p:cNvSpPr txBox="1"/>
          <p:nvPr/>
        </p:nvSpPr>
        <p:spPr>
          <a:xfrm>
            <a:off x="411955" y="663857"/>
            <a:ext cx="2111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  <a:ea typeface="+mn-ea"/>
                <a:cs typeface="+mn-cs"/>
              </a:rPr>
              <a:t>Thank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  <a:ea typeface="+mn-ea"/>
                <a:cs typeface="+mn-cs"/>
              </a:rPr>
              <a:t> You!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Medium ITC" panose="020B06020305040208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3CCAA3-80A0-7C36-C4DE-262B6BAB0302}"/>
              </a:ext>
            </a:extLst>
          </p:cNvPr>
          <p:cNvSpPr txBox="1"/>
          <p:nvPr/>
        </p:nvSpPr>
        <p:spPr>
          <a:xfrm>
            <a:off x="9137080" y="967165"/>
            <a:ext cx="2519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  <a:ea typeface="+mn-ea"/>
                <a:cs typeface="+mn-cs"/>
              </a:rPr>
              <a:t>Questions?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9A3A946C-392A-5B6C-CE47-4F5F70C27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883623"/>
              </p:ext>
            </p:extLst>
          </p:nvPr>
        </p:nvGraphicFramePr>
        <p:xfrm>
          <a:off x="823568" y="2061476"/>
          <a:ext cx="10544861" cy="4341908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416531">
                  <a:extLst>
                    <a:ext uri="{9D8B030D-6E8A-4147-A177-3AD203B41FA5}">
                      <a16:colId xmlns:a16="http://schemas.microsoft.com/office/drawing/2014/main" val="3832701983"/>
                    </a:ext>
                  </a:extLst>
                </a:gridCol>
                <a:gridCol w="8128330">
                  <a:extLst>
                    <a:ext uri="{9D8B030D-6E8A-4147-A177-3AD203B41FA5}">
                      <a16:colId xmlns:a16="http://schemas.microsoft.com/office/drawing/2014/main" val="1506138908"/>
                    </a:ext>
                  </a:extLst>
                </a:gridCol>
              </a:tblGrid>
              <a:tr h="607867"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ras Medium ITC" panose="020B0602030504020804" pitchFamily="34" charset="0"/>
                        </a:rPr>
                        <a:t>Find my Member of Congress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FAADC"/>
                          </a:solidFill>
                          <a:effectLst/>
                          <a:uLnTx/>
                          <a:uFillTx/>
                          <a:latin typeface="Eras Medium ITC" panose="020B06020305040208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https://www.congress.gov/members/find-your-member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281252"/>
                  </a:ext>
                </a:extLst>
              </a:tr>
              <a:tr h="347353"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ras Medium ITC" panose="020B0602030504020804" pitchFamily="34" charset="0"/>
                        </a:rPr>
                        <a:t>AAS Advocacy Tips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FAADC"/>
                          </a:solidFill>
                          <a:effectLst/>
                          <a:uLnTx/>
                          <a:uFillTx/>
                          <a:latin typeface="Eras Medium ITC" panose="020B06020305040208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https://aas.org/advocacy/get-involved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0287636"/>
                  </a:ext>
                </a:extLst>
              </a:tr>
              <a:tr h="60786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Eras Medium ITC" panose="020B0602030504020804" pitchFamily="34" charset="0"/>
                        </a:rPr>
                        <a:t>DPS Federal Relations Subcommittee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8FAADC"/>
                          </a:solidFill>
                          <a:latin typeface="Eras Medium ITC" panose="020B06020305040208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https://dps.aas.org/leadership/frs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654712"/>
                  </a:ext>
                </a:extLst>
              </a:tr>
              <a:tr h="607867"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Eras Medium ITC" panose="020B0602030504020804" pitchFamily="34" charset="0"/>
                        </a:rPr>
                        <a:t>University of Arizona Federal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Eras Medium ITC" panose="020B0602030504020804" pitchFamily="34" charset="0"/>
                        </a:rPr>
                        <a:t> Relations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8FAADC"/>
                          </a:solidFill>
                          <a:latin typeface="Eras Medium ITC" panose="020B06020305040208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https://gcr.arizona.edu/federal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41386"/>
                  </a:ext>
                </a:extLst>
              </a:tr>
              <a:tr h="607867"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Eras Medium ITC" panose="020B0602030504020804" pitchFamily="34" charset="0"/>
                        </a:rPr>
                        <a:t>University of Arizona Lobbying Rules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FAADC"/>
                          </a:solidFill>
                          <a:effectLst/>
                          <a:uLnTx/>
                          <a:uFillTx/>
                          <a:latin typeface="Eras Medium ITC" panose="020B06020305040208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https://policy.arizona.edu/ethics-and-conduct/political-activity-and-lobbying-policy-interim#policy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298516"/>
                  </a:ext>
                </a:extLst>
              </a:tr>
              <a:tr h="34735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Eras Medium ITC" panose="020B0602030504020804" pitchFamily="34" charset="0"/>
                        </a:rPr>
                        <a:t>AAAS STPF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8FAADC"/>
                          </a:solidFill>
                          <a:latin typeface="Eras Medium ITC" panose="020B06020305040208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https://www.aaas.org/programs/science-technology-policy-fellowships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3846923"/>
                  </a:ext>
                </a:extLst>
              </a:tr>
              <a:tr h="607867"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Eras Medium ITC" panose="020B0602030504020804" pitchFamily="34" charset="0"/>
                        </a:rPr>
                        <a:t>AGU Policy Opportunities</a:t>
                      </a:r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FAADC"/>
                          </a:solidFill>
                          <a:effectLst/>
                          <a:uLnTx/>
                          <a:uFillTx/>
                          <a:latin typeface="Eras Medium ITC" panose="020B06020305040208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https://www.agu.org/Share-and-Advocate/Share/Policymakers/Opportunities</a:t>
                      </a:r>
                      <a:endParaRPr lang="en-US" sz="1600" dirty="0">
                        <a:solidFill>
                          <a:srgbClr val="8FAADC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0477955"/>
                  </a:ext>
                </a:extLst>
              </a:tr>
              <a:tr h="607867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Eras Medium ITC" panose="020B0602030504020804" pitchFamily="34" charset="0"/>
                        </a:rPr>
                        <a:t>University of Arizona Science Policy Class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8FAADC"/>
                          </a:solidFill>
                          <a:latin typeface="Eras Medium ITC" panose="020B06020305040208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https://ce.arizona.edu/classes/science-policy-and-diplomacy</a:t>
                      </a:r>
                      <a:endParaRPr lang="en-US" sz="1600" dirty="0">
                        <a:solidFill>
                          <a:srgbClr val="8FAADC"/>
                        </a:solidFill>
                        <a:latin typeface="Eras Medium ITC" panose="020B06020305040208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0253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8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41E70-309F-4A79-9C41-D4C50458493E}"/>
              </a:ext>
            </a:extLst>
          </p:cNvPr>
          <p:cNvSpPr txBox="1"/>
          <p:nvPr/>
        </p:nvSpPr>
        <p:spPr>
          <a:xfrm>
            <a:off x="1183597" y="18953"/>
            <a:ext cx="982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FAADC"/>
                </a:solidFill>
                <a:latin typeface="Eras Medium ITC" panose="020B0602030504020804" pitchFamily="34" charset="0"/>
              </a:rPr>
              <a:t>What is science policy?</a:t>
            </a:r>
            <a:endParaRPr lang="en-US" sz="2800" i="1" dirty="0">
              <a:solidFill>
                <a:srgbClr val="8FAADC"/>
              </a:solidFill>
              <a:latin typeface="Eras Medium ITC" panose="020B06020305040208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A7C7A-D1FD-4B3B-B6F8-39A7C369364D}"/>
              </a:ext>
            </a:extLst>
          </p:cNvPr>
          <p:cNvSpPr txBox="1"/>
          <p:nvPr/>
        </p:nvSpPr>
        <p:spPr>
          <a:xfrm>
            <a:off x="11724640" y="6456402"/>
            <a:ext cx="52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S1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81DDA-3DB5-4380-AE9C-E985903CCBA4}"/>
              </a:ext>
            </a:extLst>
          </p:cNvPr>
          <p:cNvSpPr txBox="1"/>
          <p:nvPr/>
        </p:nvSpPr>
        <p:spPr>
          <a:xfrm>
            <a:off x="0" y="6456402"/>
            <a:ext cx="474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Sam Myers – University of Arizona</a:t>
            </a:r>
          </a:p>
        </p:txBody>
      </p:sp>
      <p:pic>
        <p:nvPicPr>
          <p:cNvPr id="1032" name="Picture 8" descr="Science, the endless frontier. by United States. Office of scientific  research and development. | Open Library">
            <a:extLst>
              <a:ext uri="{FF2B5EF4-FFF2-40B4-BE49-F238E27FC236}">
                <a16:creationId xmlns:a16="http://schemas.microsoft.com/office/drawing/2014/main" id="{45B6B7D4-885F-456E-8455-BB890EB9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59" y="872800"/>
            <a:ext cx="3319880" cy="5252975"/>
          </a:xfrm>
          <a:prstGeom prst="rect">
            <a:avLst/>
          </a:prstGeom>
          <a:noFill/>
          <a:ln w="12700">
            <a:solidFill>
              <a:srgbClr val="8FAA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775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41E70-309F-4A79-9C41-D4C50458493E}"/>
              </a:ext>
            </a:extLst>
          </p:cNvPr>
          <p:cNvSpPr txBox="1"/>
          <p:nvPr/>
        </p:nvSpPr>
        <p:spPr>
          <a:xfrm>
            <a:off x="1183597" y="18953"/>
            <a:ext cx="982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FAADC"/>
                </a:solidFill>
                <a:latin typeface="Eras Medium ITC" panose="020B0602030504020804" pitchFamily="34" charset="0"/>
              </a:rPr>
              <a:t>Why </a:t>
            </a:r>
            <a:r>
              <a:rPr lang="en-US" sz="2800" i="1" dirty="0">
                <a:solidFill>
                  <a:srgbClr val="8FAADC"/>
                </a:solidFill>
                <a:latin typeface="Eras Medium ITC" panose="020B0602030504020804" pitchFamily="34" charset="0"/>
              </a:rPr>
              <a:t>You  </a:t>
            </a:r>
            <a:r>
              <a:rPr lang="en-US" sz="2800" dirty="0">
                <a:solidFill>
                  <a:srgbClr val="8FAADC"/>
                </a:solidFill>
                <a:latin typeface="Eras Medium ITC" panose="020B0602030504020804" pitchFamily="34" charset="0"/>
              </a:rPr>
              <a:t>Should Care</a:t>
            </a:r>
            <a:endParaRPr lang="en-US" sz="2800" i="1" dirty="0">
              <a:solidFill>
                <a:srgbClr val="8FAADC"/>
              </a:solidFill>
              <a:latin typeface="Eras Medium ITC" panose="020B06020305040208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A7C7A-D1FD-4B3B-B6F8-39A7C369364D}"/>
              </a:ext>
            </a:extLst>
          </p:cNvPr>
          <p:cNvSpPr txBox="1"/>
          <p:nvPr/>
        </p:nvSpPr>
        <p:spPr>
          <a:xfrm>
            <a:off x="11758507" y="6456402"/>
            <a:ext cx="433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S2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81DDA-3DB5-4380-AE9C-E985903CCBA4}"/>
              </a:ext>
            </a:extLst>
          </p:cNvPr>
          <p:cNvSpPr txBox="1"/>
          <p:nvPr/>
        </p:nvSpPr>
        <p:spPr>
          <a:xfrm>
            <a:off x="0" y="6456402"/>
            <a:ext cx="474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Sam Myers – University of Arizona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E93D9C-BB11-5F28-C41D-F8EC9E17E8EF}"/>
              </a:ext>
            </a:extLst>
          </p:cNvPr>
          <p:cNvSpPr txBox="1"/>
          <p:nvPr/>
        </p:nvSpPr>
        <p:spPr>
          <a:xfrm>
            <a:off x="8521844" y="5731536"/>
            <a:ext cx="1303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Eras Medium ITC" panose="020B0602030504020804" pitchFamily="34" charset="0"/>
              </a:rPr>
              <a:t>Image Credit: NSF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71A7A7-24D2-EA26-3FE0-EE755429AFE0}"/>
              </a:ext>
            </a:extLst>
          </p:cNvPr>
          <p:cNvGrpSpPr/>
          <p:nvPr/>
        </p:nvGrpSpPr>
        <p:grpSpPr>
          <a:xfrm>
            <a:off x="2445172" y="882645"/>
            <a:ext cx="7301655" cy="4838083"/>
            <a:chOff x="6190826" y="1546046"/>
            <a:chExt cx="5819805" cy="3913072"/>
          </a:xfrm>
        </p:grpSpPr>
        <p:pic>
          <p:nvPicPr>
            <p:cNvPr id="12" name="Picture 11" descr="A close-up of several words&#10;&#10;Description automatically generated">
              <a:extLst>
                <a:ext uri="{FF2B5EF4-FFF2-40B4-BE49-F238E27FC236}">
                  <a16:creationId xmlns:a16="http://schemas.microsoft.com/office/drawing/2014/main" id="{366D4FBF-02D0-2BEF-3FA5-18B266E8F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0826" y="1546046"/>
              <a:ext cx="5819805" cy="3913072"/>
            </a:xfrm>
            <a:prstGeom prst="rect">
              <a:avLst/>
            </a:prstGeom>
            <a:ln w="12700">
              <a:solidFill>
                <a:srgbClr val="8FAADC"/>
              </a:solidFill>
            </a:ln>
          </p:spPr>
        </p:pic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ABD70FA0-BEB5-03CB-98DB-F15E313EFB86}"/>
                </a:ext>
              </a:extLst>
            </p:cNvPr>
            <p:cNvSpPr/>
            <p:nvPr/>
          </p:nvSpPr>
          <p:spPr>
            <a:xfrm>
              <a:off x="11416720" y="1986107"/>
              <a:ext cx="274320" cy="274320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rgbClr val="8FA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96D9EC1D-DB18-B969-CE70-458B1703720E}"/>
                </a:ext>
              </a:extLst>
            </p:cNvPr>
            <p:cNvSpPr/>
            <p:nvPr/>
          </p:nvSpPr>
          <p:spPr>
            <a:xfrm>
              <a:off x="7594732" y="3346233"/>
              <a:ext cx="274320" cy="274320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rgbClr val="8FA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24702594-F8DE-85AE-3703-C0AA8B12C0E1}"/>
                </a:ext>
              </a:extLst>
            </p:cNvPr>
            <p:cNvSpPr/>
            <p:nvPr/>
          </p:nvSpPr>
          <p:spPr>
            <a:xfrm>
              <a:off x="11416720" y="3349404"/>
              <a:ext cx="274320" cy="274320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rgbClr val="8FA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id="{78C904EA-07C9-018A-A9FA-C012B613F588}"/>
                </a:ext>
              </a:extLst>
            </p:cNvPr>
            <p:cNvSpPr/>
            <p:nvPr/>
          </p:nvSpPr>
          <p:spPr>
            <a:xfrm>
              <a:off x="11416720" y="4602301"/>
              <a:ext cx="274320" cy="274320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rgbClr val="8FA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id="{67BC112E-ED2B-C294-1D17-A2CC06D2AA6B}"/>
                </a:ext>
              </a:extLst>
            </p:cNvPr>
            <p:cNvSpPr/>
            <p:nvPr/>
          </p:nvSpPr>
          <p:spPr>
            <a:xfrm>
              <a:off x="9706453" y="4602301"/>
              <a:ext cx="274320" cy="274320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rgbClr val="8FA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id="{FA4A4C56-651E-0214-054E-170C6E584E50}"/>
                </a:ext>
              </a:extLst>
            </p:cNvPr>
            <p:cNvSpPr/>
            <p:nvPr/>
          </p:nvSpPr>
          <p:spPr>
            <a:xfrm>
              <a:off x="7594732" y="4619234"/>
              <a:ext cx="274320" cy="274320"/>
            </a:xfrm>
            <a:prstGeom prst="star5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rgbClr val="8FAA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9022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41E70-309F-4A79-9C41-D4C50458493E}"/>
              </a:ext>
            </a:extLst>
          </p:cNvPr>
          <p:cNvSpPr txBox="1"/>
          <p:nvPr/>
        </p:nvSpPr>
        <p:spPr>
          <a:xfrm>
            <a:off x="1183597" y="18953"/>
            <a:ext cx="982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FAADC"/>
                </a:solidFill>
                <a:latin typeface="Eras Medium ITC" panose="020B0602030504020804" pitchFamily="34" charset="0"/>
              </a:rPr>
              <a:t>How to Get Involved: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Contacting your Members of Congress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A7C7A-D1FD-4B3B-B6F8-39A7C369364D}"/>
              </a:ext>
            </a:extLst>
          </p:cNvPr>
          <p:cNvSpPr txBox="1"/>
          <p:nvPr/>
        </p:nvSpPr>
        <p:spPr>
          <a:xfrm>
            <a:off x="11724640" y="6456402"/>
            <a:ext cx="46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S3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81DDA-3DB5-4380-AE9C-E985903CCBA4}"/>
              </a:ext>
            </a:extLst>
          </p:cNvPr>
          <p:cNvSpPr txBox="1"/>
          <p:nvPr/>
        </p:nvSpPr>
        <p:spPr>
          <a:xfrm>
            <a:off x="0" y="6456402"/>
            <a:ext cx="474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Sam Myers – University of Arizona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D4F1F2-F0E9-7FF6-4DD0-BF48052B7C30}"/>
              </a:ext>
            </a:extLst>
          </p:cNvPr>
          <p:cNvSpPr txBox="1"/>
          <p:nvPr/>
        </p:nvSpPr>
        <p:spPr>
          <a:xfrm>
            <a:off x="348558" y="5900339"/>
            <a:ext cx="11619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Find my Member of Congress: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FAADC"/>
                </a:solidFill>
                <a:effectLst/>
                <a:uLnTx/>
                <a:uFillTx/>
                <a:latin typeface="Eras Medium ITC" panose="020B06020305040208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https://www.congress.gov/members/find-your-member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8FAADC"/>
              </a:solidFill>
              <a:effectLst/>
              <a:uLnTx/>
              <a:uFillTx/>
              <a:latin typeface="Eras Medium ITC" panose="020B06020305040208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029ED-60FE-3534-28BE-276786063517}"/>
              </a:ext>
            </a:extLst>
          </p:cNvPr>
          <p:cNvSpPr txBox="1"/>
          <p:nvPr/>
        </p:nvSpPr>
        <p:spPr>
          <a:xfrm>
            <a:off x="907228" y="970895"/>
            <a:ext cx="2415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Raúl Grijalva (D)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FF00BA-9741-E99A-7E46-14E4088DE824}"/>
              </a:ext>
            </a:extLst>
          </p:cNvPr>
          <p:cNvSpPr txBox="1"/>
          <p:nvPr/>
        </p:nvSpPr>
        <p:spPr>
          <a:xfrm>
            <a:off x="4950994" y="999749"/>
            <a:ext cx="2415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Mark Kelly (D)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3ED16-AC1E-0E10-82A2-465383E454F3}"/>
              </a:ext>
            </a:extLst>
          </p:cNvPr>
          <p:cNvSpPr txBox="1"/>
          <p:nvPr/>
        </p:nvSpPr>
        <p:spPr>
          <a:xfrm>
            <a:off x="8376977" y="1003818"/>
            <a:ext cx="2851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Kyrsten Sinema (I)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0B4CD2-EE6A-038F-84F3-1AAD6A01A68D}"/>
              </a:ext>
            </a:extLst>
          </p:cNvPr>
          <p:cNvSpPr txBox="1"/>
          <p:nvPr/>
        </p:nvSpPr>
        <p:spPr>
          <a:xfrm>
            <a:off x="741281" y="5181152"/>
            <a:ext cx="2415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House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54AA1F-D3A4-862E-2358-02AE9BC03196}"/>
              </a:ext>
            </a:extLst>
          </p:cNvPr>
          <p:cNvSpPr txBox="1"/>
          <p:nvPr/>
        </p:nvSpPr>
        <p:spPr>
          <a:xfrm>
            <a:off x="6712451" y="5181151"/>
            <a:ext cx="2415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Senate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D5B2E2-D40D-B351-C13A-A853DF9BEC60}"/>
              </a:ext>
            </a:extLst>
          </p:cNvPr>
          <p:cNvCxnSpPr>
            <a:cxnSpLocks/>
          </p:cNvCxnSpPr>
          <p:nvPr/>
        </p:nvCxnSpPr>
        <p:spPr>
          <a:xfrm>
            <a:off x="4090960" y="1364827"/>
            <a:ext cx="0" cy="3963815"/>
          </a:xfrm>
          <a:prstGeom prst="line">
            <a:avLst/>
          </a:prstGeom>
          <a:ln w="34925">
            <a:solidFill>
              <a:srgbClr val="8FA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>
            <a:extLst>
              <a:ext uri="{FF2B5EF4-FFF2-40B4-BE49-F238E27FC236}">
                <a16:creationId xmlns:a16="http://schemas.microsoft.com/office/drawing/2014/main" id="{B7B8B1F4-F483-C4C9-2875-F7252CE47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48" y="1513392"/>
            <a:ext cx="2934208" cy="3667760"/>
          </a:xfrm>
          <a:prstGeom prst="rect">
            <a:avLst/>
          </a:prstGeom>
          <a:noFill/>
          <a:ln w="12700">
            <a:solidFill>
              <a:srgbClr val="8FAA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EE63DF-3AE3-2BE5-14C3-DA00D8A790BA}"/>
              </a:ext>
            </a:extLst>
          </p:cNvPr>
          <p:cNvSpPr txBox="1"/>
          <p:nvPr/>
        </p:nvSpPr>
        <p:spPr>
          <a:xfrm>
            <a:off x="8806891" y="6542803"/>
            <a:ext cx="2968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Eras Medium ITC" panose="020B0602030504020804" pitchFamily="34" charset="0"/>
              </a:rPr>
              <a:t>Image Credits: Justice Democrats, US Senate  </a:t>
            </a:r>
          </a:p>
        </p:txBody>
      </p:sp>
      <p:pic>
        <p:nvPicPr>
          <p:cNvPr id="3078" name="Picture 6" descr="Mark Kelly - Wikipedia">
            <a:extLst>
              <a:ext uri="{FF2B5EF4-FFF2-40B4-BE49-F238E27FC236}">
                <a16:creationId xmlns:a16="http://schemas.microsoft.com/office/drawing/2014/main" id="{AC7B32B3-5DC0-31A6-1220-7234A44C5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319" y="1513392"/>
            <a:ext cx="2933359" cy="3667760"/>
          </a:xfrm>
          <a:prstGeom prst="rect">
            <a:avLst/>
          </a:prstGeom>
          <a:noFill/>
          <a:ln w="12700">
            <a:solidFill>
              <a:srgbClr val="8FAA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Official Photo of Senator Kyrsten Sinema">
            <a:extLst>
              <a:ext uri="{FF2B5EF4-FFF2-40B4-BE49-F238E27FC236}">
                <a16:creationId xmlns:a16="http://schemas.microsoft.com/office/drawing/2014/main" id="{7AB85E5D-3121-4687-7065-73C71211E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/>
          <a:stretch/>
        </p:blipFill>
        <p:spPr bwMode="auto">
          <a:xfrm>
            <a:off x="8277271" y="1513392"/>
            <a:ext cx="3051384" cy="3667759"/>
          </a:xfrm>
          <a:prstGeom prst="rect">
            <a:avLst/>
          </a:prstGeom>
          <a:noFill/>
          <a:ln w="12700">
            <a:solidFill>
              <a:srgbClr val="8FAA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501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41E70-309F-4A79-9C41-D4C50458493E}"/>
              </a:ext>
            </a:extLst>
          </p:cNvPr>
          <p:cNvSpPr txBox="1"/>
          <p:nvPr/>
        </p:nvSpPr>
        <p:spPr>
          <a:xfrm>
            <a:off x="1183597" y="18953"/>
            <a:ext cx="982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FAADC"/>
                </a:solidFill>
                <a:latin typeface="Eras Medium ITC" panose="020B0602030504020804" pitchFamily="34" charset="0"/>
              </a:rPr>
              <a:t>What is science policy?</a:t>
            </a:r>
            <a:endParaRPr lang="en-US" sz="2800" i="1" dirty="0">
              <a:solidFill>
                <a:srgbClr val="8FAADC"/>
              </a:solidFill>
              <a:latin typeface="Eras Medium ITC" panose="020B06020305040208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A7C7A-D1FD-4B3B-B6F8-39A7C369364D}"/>
              </a:ext>
            </a:extLst>
          </p:cNvPr>
          <p:cNvSpPr txBox="1"/>
          <p:nvPr/>
        </p:nvSpPr>
        <p:spPr>
          <a:xfrm>
            <a:off x="11864454" y="6456402"/>
            <a:ext cx="32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81DDA-3DB5-4380-AE9C-E985903CCBA4}"/>
              </a:ext>
            </a:extLst>
          </p:cNvPr>
          <p:cNvSpPr txBox="1"/>
          <p:nvPr/>
        </p:nvSpPr>
        <p:spPr>
          <a:xfrm>
            <a:off x="0" y="6456402"/>
            <a:ext cx="474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Sam Myers – University of Arizona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714FEC-0C98-42A7-B676-9413EE89401E}"/>
              </a:ext>
            </a:extLst>
          </p:cNvPr>
          <p:cNvSpPr txBox="1"/>
          <p:nvPr/>
        </p:nvSpPr>
        <p:spPr>
          <a:xfrm>
            <a:off x="1183597" y="850050"/>
            <a:ext cx="3298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Science </a:t>
            </a:r>
            <a:r>
              <a:rPr kumimoji="0" lang="en-US" sz="2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for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 </a:t>
            </a:r>
            <a:r>
              <a:rPr kumimoji="0" lang="en-US" sz="2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Policy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Medium ITC" panose="020B06020305040208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A56F41-0958-386D-1923-CC51941FE1B7}"/>
              </a:ext>
            </a:extLst>
          </p:cNvPr>
          <p:cNvSpPr txBox="1"/>
          <p:nvPr/>
        </p:nvSpPr>
        <p:spPr>
          <a:xfrm>
            <a:off x="7155219" y="898192"/>
            <a:ext cx="37628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Policy </a:t>
            </a:r>
            <a:r>
              <a:rPr kumimoji="0" lang="en-US" sz="2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for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 </a:t>
            </a:r>
            <a:r>
              <a:rPr kumimoji="0" lang="en-US" sz="2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Science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Medium ITC" panose="020B0602030504020804" pitchFamily="34" charset="0"/>
            </a:endParaRPr>
          </a:p>
        </p:txBody>
      </p:sp>
      <p:pic>
        <p:nvPicPr>
          <p:cNvPr id="1026" name="Picture 2" descr="vaccine protection">
            <a:extLst>
              <a:ext uri="{FF2B5EF4-FFF2-40B4-BE49-F238E27FC236}">
                <a16:creationId xmlns:a16="http://schemas.microsoft.com/office/drawing/2014/main" id="{6E573372-A43E-E4E3-F697-79EE2DF99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96" y="1650369"/>
            <a:ext cx="3616573" cy="2034323"/>
          </a:xfrm>
          <a:prstGeom prst="rect">
            <a:avLst/>
          </a:prstGeom>
          <a:noFill/>
          <a:ln w="12700">
            <a:solidFill>
              <a:srgbClr val="8FAA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3B940-308F-30BC-39D4-8CEC1E5280D3}"/>
              </a:ext>
            </a:extLst>
          </p:cNvPr>
          <p:cNvSpPr txBox="1"/>
          <p:nvPr/>
        </p:nvSpPr>
        <p:spPr>
          <a:xfrm>
            <a:off x="7120176" y="6577437"/>
            <a:ext cx="4744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Eras Medium ITC" panose="020B0602030504020804" pitchFamily="34" charset="0"/>
              </a:rPr>
              <a:t>Image Credits: ME Newman/John Hopkins; iStock; NSF; NASA/The Verge</a:t>
            </a:r>
          </a:p>
        </p:txBody>
      </p:sp>
      <p:pic>
        <p:nvPicPr>
          <p:cNvPr id="1030" name="Picture 6" descr="Crash Tesh Dummy In Car Stock Photo - Download Image Now - Airbag, Crash  Test Dummy, Car - iStock">
            <a:extLst>
              <a:ext uri="{FF2B5EF4-FFF2-40B4-BE49-F238E27FC236}">
                <a16:creationId xmlns:a16="http://schemas.microsoft.com/office/drawing/2014/main" id="{5BC3FC99-A04F-0796-A3C6-C62256AC8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175" y="3894666"/>
            <a:ext cx="3762158" cy="2508105"/>
          </a:xfrm>
          <a:prstGeom prst="rect">
            <a:avLst/>
          </a:prstGeom>
          <a:noFill/>
          <a:ln w="12700">
            <a:solidFill>
              <a:srgbClr val="8FAA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lue and gold logo&#10;&#10;Description automatically generated">
            <a:extLst>
              <a:ext uri="{FF2B5EF4-FFF2-40B4-BE49-F238E27FC236}">
                <a16:creationId xmlns:a16="http://schemas.microsoft.com/office/drawing/2014/main" id="{268BBEF2-DA56-4043-DAA2-0C8747B215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56" y="1479040"/>
            <a:ext cx="2194678" cy="2205652"/>
          </a:xfrm>
          <a:prstGeom prst="rect">
            <a:avLst/>
          </a:prstGeom>
        </p:spPr>
      </p:pic>
      <p:pic>
        <p:nvPicPr>
          <p:cNvPr id="12" name="Picture 11" descr="A satellite in space&#10;&#10;Description automatically generated">
            <a:extLst>
              <a:ext uri="{FF2B5EF4-FFF2-40B4-BE49-F238E27FC236}">
                <a16:creationId xmlns:a16="http://schemas.microsoft.com/office/drawing/2014/main" id="{E6B8473F-50D0-14F6-5204-9A38DAD4A3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224" y="3894667"/>
            <a:ext cx="3609064" cy="2404736"/>
          </a:xfrm>
          <a:prstGeom prst="rect">
            <a:avLst/>
          </a:prstGeom>
          <a:ln w="12700">
            <a:solidFill>
              <a:srgbClr val="8FAADC"/>
            </a:solidFill>
          </a:ln>
        </p:spPr>
      </p:pic>
    </p:spTree>
    <p:extLst>
      <p:ext uri="{BB962C8B-B14F-4D97-AF65-F5344CB8AC3E}">
        <p14:creationId xmlns:p14="http://schemas.microsoft.com/office/powerpoint/2010/main" val="68137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41E70-309F-4A79-9C41-D4C50458493E}"/>
              </a:ext>
            </a:extLst>
          </p:cNvPr>
          <p:cNvSpPr txBox="1"/>
          <p:nvPr/>
        </p:nvSpPr>
        <p:spPr>
          <a:xfrm>
            <a:off x="1183597" y="18953"/>
            <a:ext cx="982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FAADC"/>
                </a:solidFill>
                <a:latin typeface="Eras Medium ITC" panose="020B0602030504020804" pitchFamily="34" charset="0"/>
              </a:rPr>
              <a:t>Why Policy Matters to Planetary Science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A7C7A-D1FD-4B3B-B6F8-39A7C369364D}"/>
              </a:ext>
            </a:extLst>
          </p:cNvPr>
          <p:cNvSpPr txBox="1"/>
          <p:nvPr/>
        </p:nvSpPr>
        <p:spPr>
          <a:xfrm>
            <a:off x="11864454" y="6456402"/>
            <a:ext cx="32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81DDA-3DB5-4380-AE9C-E985903CCBA4}"/>
              </a:ext>
            </a:extLst>
          </p:cNvPr>
          <p:cNvSpPr txBox="1"/>
          <p:nvPr/>
        </p:nvSpPr>
        <p:spPr>
          <a:xfrm>
            <a:off x="0" y="6456402"/>
            <a:ext cx="474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Sam Myers – University of Arizona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714FEC-0C98-42A7-B676-9413EE89401E}"/>
              </a:ext>
            </a:extLst>
          </p:cNvPr>
          <p:cNvSpPr txBox="1"/>
          <p:nvPr/>
        </p:nvSpPr>
        <p:spPr>
          <a:xfrm>
            <a:off x="765121" y="1582340"/>
            <a:ext cx="43013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Funding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Eras Medium ITC" panose="020B0602030504020804" pitchFamily="34" charset="0"/>
              </a:rPr>
              <a:t>Data acquisition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Archiving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Eras Medium ITC" panose="020B0602030504020804" pitchFamily="34" charset="0"/>
              </a:rPr>
              <a:t>Institutional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Eras Medium ITC" panose="020B0602030504020804" pitchFamily="34" charset="0"/>
              </a:rPr>
              <a:t>Education and recruitment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Planetary defense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Eras Medium ITC" panose="020B0602030504020804" pitchFamily="34" charset="0"/>
              </a:rPr>
              <a:t>Planetary protection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Medium ITC" panose="020B0602030504020804" pitchFamily="34" charset="0"/>
            </a:endParaRPr>
          </a:p>
        </p:txBody>
      </p:sp>
      <p:pic>
        <p:nvPicPr>
          <p:cNvPr id="6" name="Graphic 5" descr="Piggy Bank with solid fill">
            <a:extLst>
              <a:ext uri="{FF2B5EF4-FFF2-40B4-BE49-F238E27FC236}">
                <a16:creationId xmlns:a16="http://schemas.microsoft.com/office/drawing/2014/main" id="{BFDE491E-19E1-2695-1788-6F3C6EEA4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8359" y="859867"/>
            <a:ext cx="1371600" cy="1371600"/>
          </a:xfrm>
          <a:prstGeom prst="rect">
            <a:avLst/>
          </a:prstGeom>
        </p:spPr>
      </p:pic>
      <p:pic>
        <p:nvPicPr>
          <p:cNvPr id="13" name="Graphic 12" descr="Satellite with solid fill">
            <a:extLst>
              <a:ext uri="{FF2B5EF4-FFF2-40B4-BE49-F238E27FC236}">
                <a16:creationId xmlns:a16="http://schemas.microsoft.com/office/drawing/2014/main" id="{E6910072-C550-0FD5-9CE4-BE745DC0CF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97773" y="968992"/>
            <a:ext cx="1371600" cy="1371600"/>
          </a:xfrm>
          <a:prstGeom prst="rect">
            <a:avLst/>
          </a:prstGeom>
        </p:spPr>
      </p:pic>
      <p:pic>
        <p:nvPicPr>
          <p:cNvPr id="15" name="Graphic 14" descr="Filing Box Archive with solid fill">
            <a:extLst>
              <a:ext uri="{FF2B5EF4-FFF2-40B4-BE49-F238E27FC236}">
                <a16:creationId xmlns:a16="http://schemas.microsoft.com/office/drawing/2014/main" id="{40A9617A-06F3-D561-BCDF-9C78C8B98C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58932" y="2537118"/>
            <a:ext cx="1371600" cy="1371600"/>
          </a:xfrm>
          <a:prstGeom prst="rect">
            <a:avLst/>
          </a:prstGeom>
        </p:spPr>
      </p:pic>
      <p:pic>
        <p:nvPicPr>
          <p:cNvPr id="17" name="Graphic 16" descr="Schoolhouse outline">
            <a:extLst>
              <a:ext uri="{FF2B5EF4-FFF2-40B4-BE49-F238E27FC236}">
                <a16:creationId xmlns:a16="http://schemas.microsoft.com/office/drawing/2014/main" id="{3907EB67-F410-3A22-A120-8B7481455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36614" y="2318868"/>
            <a:ext cx="1371600" cy="1371600"/>
          </a:xfrm>
          <a:prstGeom prst="rect">
            <a:avLst/>
          </a:prstGeom>
        </p:spPr>
      </p:pic>
      <p:pic>
        <p:nvPicPr>
          <p:cNvPr id="19" name="Graphic 18" descr="Comet with solid fill">
            <a:extLst>
              <a:ext uri="{FF2B5EF4-FFF2-40B4-BE49-F238E27FC236}">
                <a16:creationId xmlns:a16="http://schemas.microsoft.com/office/drawing/2014/main" id="{11B92596-ECF2-ED77-8AD5-48207FD935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66453" y="4376268"/>
            <a:ext cx="1371600" cy="1371600"/>
          </a:xfrm>
          <a:prstGeom prst="rect">
            <a:avLst/>
          </a:prstGeom>
        </p:spPr>
      </p:pic>
      <p:pic>
        <p:nvPicPr>
          <p:cNvPr id="23" name="Graphic 22" descr="Germ with solid fill">
            <a:extLst>
              <a:ext uri="{FF2B5EF4-FFF2-40B4-BE49-F238E27FC236}">
                <a16:creationId xmlns:a16="http://schemas.microsoft.com/office/drawing/2014/main" id="{0CC15B3B-D291-7541-6EF0-A01F30C85F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097746" y="4589859"/>
            <a:ext cx="1371600" cy="1371600"/>
          </a:xfrm>
          <a:prstGeom prst="rect">
            <a:avLst/>
          </a:prstGeom>
        </p:spPr>
      </p:pic>
      <p:pic>
        <p:nvPicPr>
          <p:cNvPr id="25" name="Graphic 24" descr="Classroom with solid fill">
            <a:extLst>
              <a:ext uri="{FF2B5EF4-FFF2-40B4-BE49-F238E27FC236}">
                <a16:creationId xmlns:a16="http://schemas.microsoft.com/office/drawing/2014/main" id="{885286B5-D59A-D264-E0AE-239D961BF5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97773" y="3690468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4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41E70-309F-4A79-9C41-D4C50458493E}"/>
              </a:ext>
            </a:extLst>
          </p:cNvPr>
          <p:cNvSpPr txBox="1"/>
          <p:nvPr/>
        </p:nvSpPr>
        <p:spPr>
          <a:xfrm>
            <a:off x="1183597" y="18953"/>
            <a:ext cx="982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FAADC"/>
                </a:solidFill>
                <a:latin typeface="Eras Medium ITC" panose="020B0602030504020804" pitchFamily="34" charset="0"/>
              </a:rPr>
              <a:t>Why </a:t>
            </a:r>
            <a:r>
              <a:rPr lang="en-US" sz="2800" i="1" dirty="0">
                <a:solidFill>
                  <a:srgbClr val="8FAADC"/>
                </a:solidFill>
                <a:latin typeface="Eras Medium ITC" panose="020B0602030504020804" pitchFamily="34" charset="0"/>
              </a:rPr>
              <a:t>You  </a:t>
            </a:r>
            <a:r>
              <a:rPr lang="en-US" sz="2800" dirty="0">
                <a:solidFill>
                  <a:srgbClr val="8FAADC"/>
                </a:solidFill>
                <a:latin typeface="Eras Medium ITC" panose="020B0602030504020804" pitchFamily="34" charset="0"/>
              </a:rPr>
              <a:t>Should Care</a:t>
            </a:r>
            <a:endParaRPr lang="en-US" sz="2800" i="1" dirty="0">
              <a:solidFill>
                <a:srgbClr val="8FAADC"/>
              </a:solidFill>
              <a:latin typeface="Eras Medium ITC" panose="020B06020305040208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A7C7A-D1FD-4B3B-B6F8-39A7C369364D}"/>
              </a:ext>
            </a:extLst>
          </p:cNvPr>
          <p:cNvSpPr txBox="1"/>
          <p:nvPr/>
        </p:nvSpPr>
        <p:spPr>
          <a:xfrm>
            <a:off x="11864454" y="6456402"/>
            <a:ext cx="32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81DDA-3DB5-4380-AE9C-E985903CCBA4}"/>
              </a:ext>
            </a:extLst>
          </p:cNvPr>
          <p:cNvSpPr txBox="1"/>
          <p:nvPr/>
        </p:nvSpPr>
        <p:spPr>
          <a:xfrm>
            <a:off x="0" y="6456402"/>
            <a:ext cx="474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Sam Myers – University of Arizona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714FEC-0C98-42A7-B676-9413EE89401E}"/>
              </a:ext>
            </a:extLst>
          </p:cNvPr>
          <p:cNvSpPr txBox="1"/>
          <p:nvPr/>
        </p:nvSpPr>
        <p:spPr>
          <a:xfrm>
            <a:off x="561919" y="756687"/>
            <a:ext cx="54731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Science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does</a:t>
            </a:r>
            <a:r>
              <a:rPr kumimoji="0" lang="en-US" sz="2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 influence policy</a:t>
            </a:r>
          </a:p>
          <a:p>
            <a:endParaRPr kumimoji="0" lang="en-US" sz="26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Medium ITC" panose="020B0602030504020804" pitchFamily="34" charset="0"/>
            </a:endParaRPr>
          </a:p>
        </p:txBody>
      </p:sp>
      <p:pic>
        <p:nvPicPr>
          <p:cNvPr id="2050" name="Picture 2" descr="3 Relation of Scientific Information to Public Policy">
            <a:extLst>
              <a:ext uri="{FF2B5EF4-FFF2-40B4-BE49-F238E27FC236}">
                <a16:creationId xmlns:a16="http://schemas.microsoft.com/office/drawing/2014/main" id="{77540189-DFD9-7C59-0C54-BB2B8BCF9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278" y="1744637"/>
            <a:ext cx="9387521" cy="3788141"/>
          </a:xfrm>
          <a:prstGeom prst="rect">
            <a:avLst/>
          </a:prstGeom>
          <a:noFill/>
          <a:ln w="12700">
            <a:solidFill>
              <a:srgbClr val="8FAA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09F0D2-D2EF-C85C-8E12-93715CD00791}"/>
              </a:ext>
            </a:extLst>
          </p:cNvPr>
          <p:cNvSpPr txBox="1"/>
          <p:nvPr/>
        </p:nvSpPr>
        <p:spPr>
          <a:xfrm>
            <a:off x="8113268" y="5541393"/>
            <a:ext cx="27523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Eras Medium ITC" panose="020B0602030504020804" pitchFamily="34" charset="0"/>
              </a:rPr>
              <a:t>Image Credit: Gentile &amp; Anderson, 2009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80D88A-2F68-0F8A-0AAE-65D98BDE0594}"/>
              </a:ext>
            </a:extLst>
          </p:cNvPr>
          <p:cNvSpPr txBox="1"/>
          <p:nvPr/>
        </p:nvSpPr>
        <p:spPr>
          <a:xfrm>
            <a:off x="7172959" y="6221178"/>
            <a:ext cx="3645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Eras Medium ITC" panose="020B0602030504020804" pitchFamily="34" charset="0"/>
              </a:rPr>
              <a:t>Image Credit: Congressional Management Foundation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2E0FDA-9B16-C633-9225-A8217D0BC92E}"/>
              </a:ext>
            </a:extLst>
          </p:cNvPr>
          <p:cNvGrpSpPr/>
          <p:nvPr/>
        </p:nvGrpSpPr>
        <p:grpSpPr>
          <a:xfrm>
            <a:off x="1486744" y="1795329"/>
            <a:ext cx="9096587" cy="4449405"/>
            <a:chOff x="5974077" y="989695"/>
            <a:chExt cx="5762080" cy="2853857"/>
          </a:xfrm>
        </p:grpSpPr>
        <p:pic>
          <p:nvPicPr>
            <p:cNvPr id="5" name="Picture 4" descr="A graph of a person's influence&#10;&#10;Description automatically generated with medium confidence">
              <a:extLst>
                <a:ext uri="{FF2B5EF4-FFF2-40B4-BE49-F238E27FC236}">
                  <a16:creationId xmlns:a16="http://schemas.microsoft.com/office/drawing/2014/main" id="{6B18B697-D66C-CC0F-3EF8-13CD51F16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224"/>
            <a:stretch/>
          </p:blipFill>
          <p:spPr>
            <a:xfrm>
              <a:off x="5974078" y="989695"/>
              <a:ext cx="5762079" cy="1997345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4" name="Picture 3" descr="A graph of a person's influence&#10;&#10;Description automatically generated with medium confidence">
              <a:extLst>
                <a:ext uri="{FF2B5EF4-FFF2-40B4-BE49-F238E27FC236}">
                  <a16:creationId xmlns:a16="http://schemas.microsoft.com/office/drawing/2014/main" id="{3B504977-EB7F-1EAC-D29B-03BD6E536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606"/>
            <a:stretch/>
          </p:blipFill>
          <p:spPr>
            <a:xfrm>
              <a:off x="5974077" y="2976763"/>
              <a:ext cx="5762079" cy="866789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9DA41F4-64D7-4CCD-7C4E-2696C8E6AEC8}"/>
              </a:ext>
            </a:extLst>
          </p:cNvPr>
          <p:cNvSpPr txBox="1"/>
          <p:nvPr/>
        </p:nvSpPr>
        <p:spPr>
          <a:xfrm>
            <a:off x="6663775" y="756687"/>
            <a:ext cx="49851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 startAt="2"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Congress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does </a:t>
            </a:r>
            <a:r>
              <a:rPr kumimoji="0" lang="en-US" sz="2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care what</a:t>
            </a:r>
          </a:p>
          <a:p>
            <a:r>
              <a:rPr lang="en-US" sz="2600" dirty="0">
                <a:solidFill>
                  <a:prstClr val="white"/>
                </a:solidFill>
                <a:latin typeface="Eras Medium ITC" panose="020B0602030504020804" pitchFamily="34" charset="0"/>
              </a:rPr>
              <a:t>       </a:t>
            </a:r>
            <a:r>
              <a:rPr kumimoji="0" lang="en-US" sz="26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their constituents think</a:t>
            </a:r>
          </a:p>
        </p:txBody>
      </p:sp>
    </p:spTree>
    <p:extLst>
      <p:ext uri="{BB962C8B-B14F-4D97-AF65-F5344CB8AC3E}">
        <p14:creationId xmlns:p14="http://schemas.microsoft.com/office/powerpoint/2010/main" val="95609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2" grpId="0" uiExpand="1"/>
      <p:bldP spid="2" grpId="1"/>
      <p:bldP spid="9" grpId="0" uiExpand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41E70-309F-4A79-9C41-D4C50458493E}"/>
              </a:ext>
            </a:extLst>
          </p:cNvPr>
          <p:cNvSpPr txBox="1"/>
          <p:nvPr/>
        </p:nvSpPr>
        <p:spPr>
          <a:xfrm>
            <a:off x="1183597" y="18953"/>
            <a:ext cx="9824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FAADC"/>
                </a:solidFill>
                <a:latin typeface="Eras Medium ITC" panose="020B0602030504020804" pitchFamily="34" charset="0"/>
              </a:rPr>
              <a:t>How to Get Involved: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Contacting your Members of Congress</a:t>
            </a:r>
          </a:p>
          <a:p>
            <a:pPr algn="ctr"/>
            <a:endParaRPr lang="en-US" sz="2800" i="1" dirty="0">
              <a:solidFill>
                <a:srgbClr val="8FAADC"/>
              </a:solidFill>
              <a:latin typeface="Eras Medium ITC" panose="020B06020305040208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A7C7A-D1FD-4B3B-B6F8-39A7C369364D}"/>
              </a:ext>
            </a:extLst>
          </p:cNvPr>
          <p:cNvSpPr txBox="1"/>
          <p:nvPr/>
        </p:nvSpPr>
        <p:spPr>
          <a:xfrm>
            <a:off x="11864454" y="6456402"/>
            <a:ext cx="32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81DDA-3DB5-4380-AE9C-E985903CCBA4}"/>
              </a:ext>
            </a:extLst>
          </p:cNvPr>
          <p:cNvSpPr txBox="1"/>
          <p:nvPr/>
        </p:nvSpPr>
        <p:spPr>
          <a:xfrm>
            <a:off x="0" y="6456402"/>
            <a:ext cx="474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Sam Myers – University of Arizona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ED2743-D068-7341-9F2D-423D93B9196F}"/>
              </a:ext>
            </a:extLst>
          </p:cNvPr>
          <p:cNvSpPr txBox="1"/>
          <p:nvPr/>
        </p:nvSpPr>
        <p:spPr>
          <a:xfrm>
            <a:off x="1400068" y="1000778"/>
            <a:ext cx="3579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Phone, Email, Website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E9CA86-1E4A-DB34-9C6D-5CC6065E55F6}"/>
              </a:ext>
            </a:extLst>
          </p:cNvPr>
          <p:cNvSpPr txBox="1"/>
          <p:nvPr/>
        </p:nvSpPr>
        <p:spPr>
          <a:xfrm>
            <a:off x="7057303" y="995985"/>
            <a:ext cx="404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University Federal</a:t>
            </a:r>
            <a:r>
              <a:rPr lang="en-US" sz="2400" dirty="0">
                <a:solidFill>
                  <a:prstClr val="white"/>
                </a:solidFill>
                <a:latin typeface="Eras Medium ITC" panose="020B0602030504020804" pitchFamily="34" charset="0"/>
              </a:rPr>
              <a:t> Relations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Medium ITC" panose="020B0602030504020804" pitchFamily="34" charset="0"/>
            </a:endParaRPr>
          </a:p>
        </p:txBody>
      </p:sp>
      <p:pic>
        <p:nvPicPr>
          <p:cNvPr id="4" name="Picture 3" descr="A close-up of a contact form&#10;&#10;Description automatically generated">
            <a:extLst>
              <a:ext uri="{FF2B5EF4-FFF2-40B4-BE49-F238E27FC236}">
                <a16:creationId xmlns:a16="http://schemas.microsoft.com/office/drawing/2014/main" id="{A30A12FA-0CCA-37EE-FA55-F0F5ED410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09" y="1517851"/>
            <a:ext cx="5641782" cy="4873413"/>
          </a:xfrm>
          <a:prstGeom prst="rect">
            <a:avLst/>
          </a:prstGeom>
          <a:ln w="12700">
            <a:solidFill>
              <a:srgbClr val="8FAADC"/>
            </a:solidFill>
          </a:ln>
        </p:spPr>
      </p:pic>
      <p:pic>
        <p:nvPicPr>
          <p:cNvPr id="6" name="Picture 5" descr="A close-up of a building&#10;&#10;Description automatically generated">
            <a:extLst>
              <a:ext uri="{FF2B5EF4-FFF2-40B4-BE49-F238E27FC236}">
                <a16:creationId xmlns:a16="http://schemas.microsoft.com/office/drawing/2014/main" id="{6E61DA99-DC1C-49E0-A5F1-9F0A0905D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45" y="1517851"/>
            <a:ext cx="5361985" cy="4873413"/>
          </a:xfrm>
          <a:prstGeom prst="rect">
            <a:avLst/>
          </a:prstGeom>
          <a:ln w="12700">
            <a:solidFill>
              <a:srgbClr val="8FAADC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1514ED-65B8-902C-94C0-FEB7588B2EE0}"/>
              </a:ext>
            </a:extLst>
          </p:cNvPr>
          <p:cNvSpPr txBox="1"/>
          <p:nvPr/>
        </p:nvSpPr>
        <p:spPr>
          <a:xfrm>
            <a:off x="1046211" y="549375"/>
            <a:ext cx="11619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Find my Member of Congress: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FAADC"/>
                </a:solidFill>
                <a:effectLst/>
                <a:uLnTx/>
                <a:uFillTx/>
                <a:latin typeface="Eras Medium ITC" panose="020B06020305040208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https://www.congress.gov/members/find-your-member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8FAADC"/>
              </a:solidFill>
              <a:effectLst/>
              <a:uLnTx/>
              <a:uFillTx/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76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41E70-309F-4A79-9C41-D4C50458493E}"/>
              </a:ext>
            </a:extLst>
          </p:cNvPr>
          <p:cNvSpPr txBox="1"/>
          <p:nvPr/>
        </p:nvSpPr>
        <p:spPr>
          <a:xfrm>
            <a:off x="1183597" y="18953"/>
            <a:ext cx="9824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FAADC"/>
                </a:solidFill>
                <a:latin typeface="Eras Medium ITC" panose="020B0602030504020804" pitchFamily="34" charset="0"/>
              </a:rPr>
              <a:t>How to Get Involved: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What to Expect in a Meeting</a:t>
            </a:r>
          </a:p>
          <a:p>
            <a:pPr algn="ctr"/>
            <a:endParaRPr lang="en-US" sz="2800" i="1" dirty="0">
              <a:solidFill>
                <a:srgbClr val="8FAADC"/>
              </a:solidFill>
              <a:latin typeface="Eras Medium ITC" panose="020B06020305040208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A7C7A-D1FD-4B3B-B6F8-39A7C369364D}"/>
              </a:ext>
            </a:extLst>
          </p:cNvPr>
          <p:cNvSpPr txBox="1"/>
          <p:nvPr/>
        </p:nvSpPr>
        <p:spPr>
          <a:xfrm>
            <a:off x="11864454" y="6456402"/>
            <a:ext cx="32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81DDA-3DB5-4380-AE9C-E985903CCBA4}"/>
              </a:ext>
            </a:extLst>
          </p:cNvPr>
          <p:cNvSpPr txBox="1"/>
          <p:nvPr/>
        </p:nvSpPr>
        <p:spPr>
          <a:xfrm>
            <a:off x="0" y="6456402"/>
            <a:ext cx="474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Sam Myers – University of Arizona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3317A8-CA18-32CF-9FAF-5967A6C3B4AB}"/>
              </a:ext>
            </a:extLst>
          </p:cNvPr>
          <p:cNvSpPr txBox="1"/>
          <p:nvPr/>
        </p:nvSpPr>
        <p:spPr>
          <a:xfrm>
            <a:off x="737259" y="1691882"/>
            <a:ext cx="43013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Eras Medium ITC" panose="020B0602030504020804" pitchFamily="34" charset="0"/>
              </a:rPr>
              <a:t>Zoom, Teams, or Phone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Medium ITC" panose="020B06020305040208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Short (15-30 mins max)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Eras Medium ITC" panose="020B0602030504020804" pitchFamily="34" charset="0"/>
              </a:rPr>
              <a:t>Staffers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You’re in charge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Eras Medium ITC" panose="020B0602030504020804" pitchFamily="34" charset="0"/>
              </a:rPr>
              <a:t>Have a simple ask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Medium ITC" panose="020B06020305040208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Align your message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Eras Medium ITC" panose="020B0602030504020804" pitchFamily="34" charset="0"/>
              </a:rPr>
              <a:t>Follow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Focus on your expertise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Medium ITC" panose="020B06020305040208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716CC-265E-9D5A-9CB7-97184475B703}"/>
              </a:ext>
            </a:extLst>
          </p:cNvPr>
          <p:cNvSpPr txBox="1"/>
          <p:nvPr/>
        </p:nvSpPr>
        <p:spPr>
          <a:xfrm>
            <a:off x="1884697" y="5058505"/>
            <a:ext cx="8202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ras Medium ITC" panose="020B0602030504020804" pitchFamily="34" charset="0"/>
              </a:rPr>
              <a:t>You speak for yourself, not the University!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3386520-9D78-6DF1-5DE4-6278B782B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986" y="674472"/>
            <a:ext cx="3819774" cy="2864830"/>
          </a:xfrm>
          <a:prstGeom prst="rect">
            <a:avLst/>
          </a:prstGeom>
          <a:noFill/>
          <a:ln w="12700">
            <a:solidFill>
              <a:srgbClr val="8FAA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54EE72-F7E1-F1D7-8D60-63F47B8E3259}"/>
              </a:ext>
            </a:extLst>
          </p:cNvPr>
          <p:cNvSpPr txBox="1"/>
          <p:nvPr/>
        </p:nvSpPr>
        <p:spPr>
          <a:xfrm>
            <a:off x="8439573" y="6561235"/>
            <a:ext cx="32956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Eras Medium ITC" panose="020B0602030504020804" pitchFamily="34" charset="0"/>
              </a:rPr>
              <a:t>Image Credits: House Press Gallery; Pitzer College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0366306-F300-EFA2-C092-D01A866DF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951" y="3690302"/>
            <a:ext cx="3991630" cy="2751512"/>
          </a:xfrm>
          <a:prstGeom prst="rect">
            <a:avLst/>
          </a:prstGeom>
          <a:noFill/>
          <a:ln w="12700">
            <a:solidFill>
              <a:srgbClr val="8FAA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 descr="Close with solid fill">
            <a:extLst>
              <a:ext uri="{FF2B5EF4-FFF2-40B4-BE49-F238E27FC236}">
                <a16:creationId xmlns:a16="http://schemas.microsoft.com/office/drawing/2014/main" id="{6E762C8C-69AD-F1A8-FFE2-0AD4EF75DE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656" t="10929" r="8954" b="10082"/>
          <a:stretch/>
        </p:blipFill>
        <p:spPr>
          <a:xfrm>
            <a:off x="5558348" y="578513"/>
            <a:ext cx="3067050" cy="3051580"/>
          </a:xfrm>
          <a:prstGeom prst="rect">
            <a:avLst/>
          </a:prstGeom>
        </p:spPr>
      </p:pic>
      <p:pic>
        <p:nvPicPr>
          <p:cNvPr id="16" name="Picture 15" descr="A group of people standing in a desert&#10;&#10;Description automatically generated">
            <a:extLst>
              <a:ext uri="{FF2B5EF4-FFF2-40B4-BE49-F238E27FC236}">
                <a16:creationId xmlns:a16="http://schemas.microsoft.com/office/drawing/2014/main" id="{220A256D-97FD-7B23-86E7-19A823BDF6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411" y="698951"/>
            <a:ext cx="6286709" cy="5680702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54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41E70-309F-4A79-9C41-D4C50458493E}"/>
              </a:ext>
            </a:extLst>
          </p:cNvPr>
          <p:cNvSpPr txBox="1"/>
          <p:nvPr/>
        </p:nvSpPr>
        <p:spPr>
          <a:xfrm>
            <a:off x="1183597" y="18953"/>
            <a:ext cx="982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FAADC"/>
                </a:solidFill>
                <a:latin typeface="Eras Medium ITC" panose="020B0602030504020804" pitchFamily="34" charset="0"/>
              </a:rPr>
              <a:t>How to Get Involved: </a:t>
            </a:r>
            <a:r>
              <a:rPr lang="en-US" sz="2800" dirty="0">
                <a:solidFill>
                  <a:prstClr val="white"/>
                </a:solidFill>
                <a:latin typeface="Eras Medium ITC" panose="020B0602030504020804" pitchFamily="34" charset="0"/>
              </a:rPr>
              <a:t>Congressional Action Days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Medium ITC" panose="020B06020305040208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A7C7A-D1FD-4B3B-B6F8-39A7C369364D}"/>
              </a:ext>
            </a:extLst>
          </p:cNvPr>
          <p:cNvSpPr txBox="1"/>
          <p:nvPr/>
        </p:nvSpPr>
        <p:spPr>
          <a:xfrm>
            <a:off x="11864454" y="6456402"/>
            <a:ext cx="32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81DDA-3DB5-4380-AE9C-E985903CCBA4}"/>
              </a:ext>
            </a:extLst>
          </p:cNvPr>
          <p:cNvSpPr txBox="1"/>
          <p:nvPr/>
        </p:nvSpPr>
        <p:spPr>
          <a:xfrm>
            <a:off x="0" y="6456402"/>
            <a:ext cx="474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Sam Myers – University of Arizona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30DF05-4E74-9771-E6FC-8B1C32C440A4}"/>
              </a:ext>
            </a:extLst>
          </p:cNvPr>
          <p:cNvSpPr txBox="1"/>
          <p:nvPr/>
        </p:nvSpPr>
        <p:spPr>
          <a:xfrm>
            <a:off x="660443" y="812365"/>
            <a:ext cx="430133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American Astronomical Society (AAS)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Eras Medium ITC" panose="020B0602030504020804" pitchFamily="34" charset="0"/>
              </a:rPr>
              <a:t>American Geophysical Union (AGU)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Eras Medium ITC" panose="020B0602030504020804" pitchFamily="34" charset="0"/>
              </a:rPr>
              <a:t>Planetary Society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Medium ITC" panose="020B06020305040208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8979975-7676-CEF4-2DA2-ADA3233D0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34" y="3305355"/>
            <a:ext cx="3996266" cy="3040909"/>
          </a:xfrm>
          <a:prstGeom prst="rect">
            <a:avLst/>
          </a:prstGeom>
          <a:noFill/>
          <a:ln w="12700">
            <a:solidFill>
              <a:srgbClr val="8FAA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8688F8-59AD-077A-7B21-8C06B2F25FEE}"/>
              </a:ext>
            </a:extLst>
          </p:cNvPr>
          <p:cNvSpPr txBox="1"/>
          <p:nvPr/>
        </p:nvSpPr>
        <p:spPr>
          <a:xfrm>
            <a:off x="10390293" y="6564124"/>
            <a:ext cx="1385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Eras Medium ITC" panose="020B0602030504020804" pitchFamily="34" charset="0"/>
              </a:rPr>
              <a:t>Image Credits: AAS   </a:t>
            </a:r>
          </a:p>
        </p:txBody>
      </p:sp>
      <p:pic>
        <p:nvPicPr>
          <p:cNvPr id="18" name="Picture 17" descr="A poster of a science research project&#10;&#10;Description automatically generated with medium confidence">
            <a:extLst>
              <a:ext uri="{FF2B5EF4-FFF2-40B4-BE49-F238E27FC236}">
                <a16:creationId xmlns:a16="http://schemas.microsoft.com/office/drawing/2014/main" id="{725C2B36-47F4-BA67-AEBD-DFCD734DC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93" y="758707"/>
            <a:ext cx="4218709" cy="5634739"/>
          </a:xfrm>
          <a:prstGeom prst="rect">
            <a:avLst/>
          </a:prstGeom>
          <a:ln w="12700">
            <a:solidFill>
              <a:srgbClr val="8FAADC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90D735-69C5-3B8C-22D7-1EC6571BC481}"/>
              </a:ext>
            </a:extLst>
          </p:cNvPr>
          <p:cNvSpPr txBox="1"/>
          <p:nvPr/>
        </p:nvSpPr>
        <p:spPr>
          <a:xfrm>
            <a:off x="1490134" y="3313937"/>
            <a:ext cx="1385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Eras Medium ITC" panose="020B0602030504020804" pitchFamily="34" charset="0"/>
              </a:rPr>
              <a:t>AAS CVD 2017   </a:t>
            </a:r>
          </a:p>
        </p:txBody>
      </p:sp>
    </p:spTree>
    <p:extLst>
      <p:ext uri="{BB962C8B-B14F-4D97-AF65-F5344CB8AC3E}">
        <p14:creationId xmlns:p14="http://schemas.microsoft.com/office/powerpoint/2010/main" val="2697816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41E70-309F-4A79-9C41-D4C50458493E}"/>
              </a:ext>
            </a:extLst>
          </p:cNvPr>
          <p:cNvSpPr txBox="1"/>
          <p:nvPr/>
        </p:nvSpPr>
        <p:spPr>
          <a:xfrm>
            <a:off x="1183597" y="18953"/>
            <a:ext cx="982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FAADC"/>
                </a:solidFill>
                <a:latin typeface="Eras Medium ITC" panose="020B0602030504020804" pitchFamily="34" charset="0"/>
              </a:rPr>
              <a:t>How to Get Involved: </a:t>
            </a:r>
            <a:r>
              <a:rPr lang="en-US" sz="2800" dirty="0">
                <a:solidFill>
                  <a:prstClr val="white"/>
                </a:solidFill>
                <a:latin typeface="Eras Medium ITC" panose="020B0602030504020804" pitchFamily="34" charset="0"/>
              </a:rPr>
              <a:t>Astronomy and Planetary Science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Medium ITC" panose="020B06020305040208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A7C7A-D1FD-4B3B-B6F8-39A7C369364D}"/>
              </a:ext>
            </a:extLst>
          </p:cNvPr>
          <p:cNvSpPr txBox="1"/>
          <p:nvPr/>
        </p:nvSpPr>
        <p:spPr>
          <a:xfrm>
            <a:off x="11864454" y="6456402"/>
            <a:ext cx="32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81DDA-3DB5-4380-AE9C-E985903CCBA4}"/>
              </a:ext>
            </a:extLst>
          </p:cNvPr>
          <p:cNvSpPr txBox="1"/>
          <p:nvPr/>
        </p:nvSpPr>
        <p:spPr>
          <a:xfrm>
            <a:off x="0" y="6456402"/>
            <a:ext cx="474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Sam Myers – University of Arizona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30DF05-4E74-9771-E6FC-8B1C32C440A4}"/>
              </a:ext>
            </a:extLst>
          </p:cNvPr>
          <p:cNvSpPr txBox="1"/>
          <p:nvPr/>
        </p:nvSpPr>
        <p:spPr>
          <a:xfrm>
            <a:off x="708471" y="1001112"/>
            <a:ext cx="547558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Eras Medium ITC" panose="020B0602030504020804" pitchFamily="34" charset="0"/>
              </a:rPr>
              <a:t>Decadal Surveys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Eras Medium ITC" panose="020B0602030504020804" pitchFamily="34" charset="0"/>
              </a:rPr>
              <a:t>NASA Advisory Committees and “AG”s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Medium ITC" panose="020B06020305040208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DPS Federal Relations Subcommittee</a:t>
            </a:r>
          </a:p>
        </p:txBody>
      </p:sp>
      <p:pic>
        <p:nvPicPr>
          <p:cNvPr id="6150" name="Picture 6" descr="Origins, Worlds, and Life: A Decadal Strategy for Planetary Science and Astrobiology 2023-2032">
            <a:extLst>
              <a:ext uri="{FF2B5EF4-FFF2-40B4-BE49-F238E27FC236}">
                <a16:creationId xmlns:a16="http://schemas.microsoft.com/office/drawing/2014/main" id="{E9E605CC-54BD-31A6-B837-642F077BF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414" y="672441"/>
            <a:ext cx="4472135" cy="5783961"/>
          </a:xfrm>
          <a:prstGeom prst="rect">
            <a:avLst/>
          </a:prstGeom>
          <a:noFill/>
          <a:ln w="12700">
            <a:solidFill>
              <a:srgbClr val="8FAA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DB25D7-7269-C552-4969-5F74CEABC9FD}"/>
              </a:ext>
            </a:extLst>
          </p:cNvPr>
          <p:cNvSpPr txBox="1"/>
          <p:nvPr/>
        </p:nvSpPr>
        <p:spPr>
          <a:xfrm>
            <a:off x="9726507" y="6586670"/>
            <a:ext cx="20900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Eras Medium ITC" panose="020B0602030504020804" pitchFamily="34" charset="0"/>
              </a:rPr>
              <a:t>Image Credits: NASEM; NASA   </a:t>
            </a:r>
          </a:p>
        </p:txBody>
      </p:sp>
      <p:pic>
        <p:nvPicPr>
          <p:cNvPr id="6152" name="Picture 8" descr="OPAG Summer 2017 Meeting | News | Astrobiology">
            <a:extLst>
              <a:ext uri="{FF2B5EF4-FFF2-40B4-BE49-F238E27FC236}">
                <a16:creationId xmlns:a16="http://schemas.microsoft.com/office/drawing/2014/main" id="{62ED065B-F8FB-E6CF-B967-5EAAE5C6F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4" y="3531179"/>
            <a:ext cx="3034454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SBAG (Small Bodies Assessment Group): December 6, 2019 virtual meeting">
            <a:extLst>
              <a:ext uri="{FF2B5EF4-FFF2-40B4-BE49-F238E27FC236}">
                <a16:creationId xmlns:a16="http://schemas.microsoft.com/office/drawing/2014/main" id="{9BB312EB-8196-38C0-43DD-776FD71A8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766" y="5468106"/>
            <a:ext cx="3089288" cy="68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A1DA2E22-C6C5-9298-8241-31D8028FF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85" y="4826185"/>
            <a:ext cx="2066789" cy="85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Leag logo">
            <a:extLst>
              <a:ext uri="{FF2B5EF4-FFF2-40B4-BE49-F238E27FC236}">
                <a16:creationId xmlns:a16="http://schemas.microsoft.com/office/drawing/2014/main" id="{27FF7CB9-2FBA-3C00-FED8-5BDC1DB5B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372" y="3821208"/>
            <a:ext cx="1474858" cy="115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35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41E70-309F-4A79-9C41-D4C50458493E}"/>
              </a:ext>
            </a:extLst>
          </p:cNvPr>
          <p:cNvSpPr txBox="1"/>
          <p:nvPr/>
        </p:nvSpPr>
        <p:spPr>
          <a:xfrm>
            <a:off x="1183597" y="18953"/>
            <a:ext cx="9824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FAADC"/>
                </a:solidFill>
                <a:latin typeface="Eras Medium ITC" panose="020B0602030504020804" pitchFamily="34" charset="0"/>
              </a:rPr>
              <a:t>How to Get Involved: </a:t>
            </a:r>
            <a:r>
              <a:rPr lang="en-US" sz="2800" dirty="0">
                <a:solidFill>
                  <a:prstClr val="white"/>
                </a:solidFill>
                <a:latin typeface="Eras Medium ITC" panose="020B0602030504020804" pitchFamily="34" charset="0"/>
              </a:rPr>
              <a:t>Other Organizations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Medium ITC" panose="020B06020305040208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A7C7A-D1FD-4B3B-B6F8-39A7C369364D}"/>
              </a:ext>
            </a:extLst>
          </p:cNvPr>
          <p:cNvSpPr txBox="1"/>
          <p:nvPr/>
        </p:nvSpPr>
        <p:spPr>
          <a:xfrm>
            <a:off x="11864454" y="6456402"/>
            <a:ext cx="32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81DDA-3DB5-4380-AE9C-E985903CCBA4}"/>
              </a:ext>
            </a:extLst>
          </p:cNvPr>
          <p:cNvSpPr txBox="1"/>
          <p:nvPr/>
        </p:nvSpPr>
        <p:spPr>
          <a:xfrm>
            <a:off x="0" y="6456402"/>
            <a:ext cx="474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Sam Myers – University of Arizona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30DF05-4E74-9771-E6FC-8B1C32C440A4}"/>
              </a:ext>
            </a:extLst>
          </p:cNvPr>
          <p:cNvSpPr txBox="1"/>
          <p:nvPr/>
        </p:nvSpPr>
        <p:spPr>
          <a:xfrm>
            <a:off x="148757" y="1047952"/>
            <a:ext cx="319974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AAAS Science </a:t>
            </a:r>
            <a:r>
              <a:rPr lang="en-US" sz="2600" dirty="0">
                <a:solidFill>
                  <a:prstClr val="white"/>
                </a:solidFill>
                <a:latin typeface="Eras Medium ITC" panose="020B0602030504020804" pitchFamily="34" charset="0"/>
              </a:rPr>
              <a:t>&amp; Technology Policy Fellowship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AGU V</a:t>
            </a:r>
            <a:r>
              <a:rPr lang="en-US" sz="2600" dirty="0" err="1">
                <a:solidFill>
                  <a:prstClr val="white"/>
                </a:solidFill>
                <a:latin typeface="Eras Medium ITC" panose="020B0602030504020804" pitchFamily="34" charset="0"/>
              </a:rPr>
              <a:t>oices</a:t>
            </a:r>
            <a:r>
              <a:rPr lang="en-US" sz="2600" dirty="0">
                <a:solidFill>
                  <a:prstClr val="white"/>
                </a:solidFill>
                <a:latin typeface="Eras Medium ITC" panose="020B0602030504020804" pitchFamily="34" charset="0"/>
              </a:rPr>
              <a:t> for Science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Eras Medium ITC" panose="020B0602030504020804" pitchFamily="34" charset="0"/>
              </a:rPr>
              <a:t>AGU Local Science Partners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Union of </a:t>
            </a:r>
            <a:r>
              <a:rPr lang="en-US" sz="2600" dirty="0">
                <a:solidFill>
                  <a:prstClr val="white"/>
                </a:solidFill>
                <a:latin typeface="Eras Medium ITC" panose="020B0602030504020804" pitchFamily="34" charset="0"/>
              </a:rPr>
              <a:t>Concerned Scientists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University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Medium ITC" panose="020B0602030504020804" pitchFamily="34" charset="0"/>
              </a:rPr>
              <a:t> of Arizona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Medium ITC" panose="020B06020305040208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Medium ITC" panose="020B0602030504020804" pitchFamily="34" charset="0"/>
            </a:endParaRPr>
          </a:p>
        </p:txBody>
      </p:sp>
      <p:pic>
        <p:nvPicPr>
          <p:cNvPr id="7170" name="Picture 2" descr="Picture">
            <a:extLst>
              <a:ext uri="{FF2B5EF4-FFF2-40B4-BE49-F238E27FC236}">
                <a16:creationId xmlns:a16="http://schemas.microsoft.com/office/drawing/2014/main" id="{AD8F89AD-3B6F-BEB2-ECBD-B656EDECD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553" y="1075348"/>
            <a:ext cx="8518636" cy="4847878"/>
          </a:xfrm>
          <a:prstGeom prst="rect">
            <a:avLst/>
          </a:prstGeom>
          <a:noFill/>
          <a:ln w="12700">
            <a:solidFill>
              <a:srgbClr val="8FAAD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1955C7-E93B-1D86-452C-9E9B3591C818}"/>
              </a:ext>
            </a:extLst>
          </p:cNvPr>
          <p:cNvSpPr txBox="1"/>
          <p:nvPr/>
        </p:nvSpPr>
        <p:spPr>
          <a:xfrm>
            <a:off x="10258038" y="5928204"/>
            <a:ext cx="16971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Eras Medium ITC" panose="020B0602030504020804" pitchFamily="34" charset="0"/>
              </a:rPr>
              <a:t>Image Credit: CM Kieffer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866E7-AF0A-B9E7-6B83-CC85A585FC1E}"/>
              </a:ext>
            </a:extLst>
          </p:cNvPr>
          <p:cNvSpPr txBox="1"/>
          <p:nvPr/>
        </p:nvSpPr>
        <p:spPr>
          <a:xfrm>
            <a:off x="3732108" y="1774613"/>
            <a:ext cx="5283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695629-9242-BF0C-4358-E010378D0C0A}"/>
              </a:ext>
            </a:extLst>
          </p:cNvPr>
          <p:cNvSpPr txBox="1"/>
          <p:nvPr/>
        </p:nvSpPr>
        <p:spPr>
          <a:xfrm>
            <a:off x="3732106" y="2473878"/>
            <a:ext cx="5283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200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5566AB-EADF-EFEE-B592-26964C77D3BC}"/>
              </a:ext>
            </a:extLst>
          </p:cNvPr>
          <p:cNvSpPr txBox="1"/>
          <p:nvPr/>
        </p:nvSpPr>
        <p:spPr>
          <a:xfrm>
            <a:off x="3732106" y="3191510"/>
            <a:ext cx="5283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150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791BB7-DDC2-E95F-B683-6FBEFC4CBE61}"/>
              </a:ext>
            </a:extLst>
          </p:cNvPr>
          <p:cNvSpPr txBox="1"/>
          <p:nvPr/>
        </p:nvSpPr>
        <p:spPr>
          <a:xfrm>
            <a:off x="3732105" y="3865481"/>
            <a:ext cx="5283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BDC60B-6B4F-5F8F-D74A-CE0FE2CC7FAC}"/>
              </a:ext>
            </a:extLst>
          </p:cNvPr>
          <p:cNvSpPr txBox="1"/>
          <p:nvPr/>
        </p:nvSpPr>
        <p:spPr>
          <a:xfrm>
            <a:off x="3732105" y="4669799"/>
            <a:ext cx="52832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0E9FBB-CB11-BDF5-D50F-3891704F3A28}"/>
              </a:ext>
            </a:extLst>
          </p:cNvPr>
          <p:cNvSpPr txBox="1"/>
          <p:nvPr/>
        </p:nvSpPr>
        <p:spPr>
          <a:xfrm>
            <a:off x="4019530" y="5510751"/>
            <a:ext cx="6565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1975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7B5648-F973-C821-8D68-E92820CE1B04}"/>
              </a:ext>
            </a:extLst>
          </p:cNvPr>
          <p:cNvSpPr txBox="1"/>
          <p:nvPr/>
        </p:nvSpPr>
        <p:spPr>
          <a:xfrm>
            <a:off x="9265477" y="5510751"/>
            <a:ext cx="6565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93821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2" grpId="0"/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55027</TotalTime>
  <Words>719</Words>
  <Application>Microsoft Office PowerPoint</Application>
  <PresentationFormat>Widescreen</PresentationFormat>
  <Paragraphs>135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Eras Medium ITC</vt:lpstr>
      <vt:lpstr>Office Theme</vt:lpstr>
      <vt:lpstr>Exploring the Endless Frontier: Science Policy for the Planetary Scientist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</dc:creator>
  <cp:lastModifiedBy>Myers, Samuel - (sammyers)</cp:lastModifiedBy>
  <cp:revision>351</cp:revision>
  <dcterms:created xsi:type="dcterms:W3CDTF">2019-03-20T22:54:42Z</dcterms:created>
  <dcterms:modified xsi:type="dcterms:W3CDTF">2023-12-01T21:44:20Z</dcterms:modified>
</cp:coreProperties>
</file>